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  <p:sldMasterId id="2147483670" r:id="rId4"/>
  </p:sldMasterIdLst>
  <p:notesMasterIdLst>
    <p:notesMasterId r:id="rId6"/>
  </p:notesMasterIdLst>
  <p:sldIdLst>
    <p:sldId id="256" r:id="rId5"/>
    <p:sldId id="257" r:id="rId7"/>
    <p:sldId id="258" r:id="rId8"/>
    <p:sldId id="357" r:id="rId9"/>
    <p:sldId id="320" r:id="rId10"/>
    <p:sldId id="337" r:id="rId11"/>
    <p:sldId id="338" r:id="rId12"/>
    <p:sldId id="340" r:id="rId13"/>
    <p:sldId id="303" r:id="rId14"/>
    <p:sldId id="356" r:id="rId15"/>
    <p:sldId id="347" r:id="rId16"/>
    <p:sldId id="346" r:id="rId17"/>
    <p:sldId id="348" r:id="rId18"/>
    <p:sldId id="349" r:id="rId19"/>
    <p:sldId id="353" r:id="rId20"/>
    <p:sldId id="294" r:id="rId21"/>
    <p:sldId id="296" r:id="rId22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BBB"/>
    <a:srgbClr val="1E5B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86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-654" y="-96"/>
      </p:cViewPr>
      <p:guideLst>
        <p:guide orient="horz" pos="2116"/>
        <p:guide pos="28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buFont typeface="Arial" panose="020B0604020202020204" pitchFamily="34" charset="0"/>
              <a:buNone/>
              <a:defRPr sz="1200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10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>
              <a:buChar char="•"/>
            </a:pPr>
            <a:fld id="{9A0DB2DC-4C9A-4742-B13C-FB6460FD3503}" type="slidenum">
              <a:rPr lang="en-US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en-US" altLang="en-US" sz="1200" strike="noStrike" noProof="1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6146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 eaLnBrk="1" hangingPunct="1"/>
            <a:endParaRPr lang="zh-CN" altLang="en-US" dirty="0"/>
          </a:p>
        </p:txBody>
      </p:sp>
      <p:sp>
        <p:nvSpPr>
          <p:cNvPr id="614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indent="0" algn="r"/>
            <a:fld id="{9A0DB2DC-4C9A-4742-B13C-FB6460FD3503}" type="slidenum">
              <a:rPr lang="en-US" altLang="en-US" sz="120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+mn-ea"/>
              </a:rPr>
            </a:fld>
            <a:endParaRPr lang="en-US" altLang="en-US" sz="1200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12290" name="文本占位符 2"/>
          <p:cNvSpPr/>
          <p:nvPr>
            <p:ph type="body"/>
          </p:nvPr>
        </p:nvSpPr>
        <p:spPr/>
        <p:txBody>
          <a:bodyPr wrap="square"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en-US" altLang="en-US" strike="noStrike" noProof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lang="en-US" altLang="en-US" strike="noStrike" noProof="1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en-US" altLang="en-US" strike="noStrike" noProof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lang="en-US" altLang="en-US" strike="noStrike" noProof="1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en-US" altLang="en-US" strike="noStrike" noProof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lang="en-US" altLang="en-US" strike="noStrike" noProof="1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en-US" altLang="en-US" strike="noStrike" noProof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lang="en-US" altLang="en-US" strike="noStrike" noProof="1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en-US" altLang="en-US" strike="noStrike" noProof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lang="en-US" altLang="en-US" strike="noStrike" noProof="1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en-US" altLang="en-US" strike="noStrike" noProof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lang="en-US" altLang="en-US" strike="noStrike" noProof="1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en-US" altLang="en-US" strike="noStrike" noProof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lang="en-US" altLang="en-US" strike="noStrike" noProof="1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8500" y="2159000"/>
            <a:ext cx="5715000" cy="1382450"/>
          </a:xfrm>
        </p:spPr>
        <p:txBody>
          <a:bodyPr anchor="b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en-US" altLang="en-US" strike="noStrike" noProof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lang="en-US" altLang="en-US" strike="noStrike" noProof="1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en-US" altLang="en-US" strike="noStrike" noProof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lang="en-US" altLang="en-US" strike="noStrike" noProof="1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13673"/>
            <a:ext cx="4681654" cy="1428161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en-US" altLang="en-US" strike="noStrike" noProof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lang="en-US" altLang="en-US" strike="noStrike" noProof="1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en-US" altLang="en-US" strike="noStrike" noProof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lang="en-US" altLang="en-US" strike="noStrike" noProof="1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en-US" altLang="en-US" strike="noStrike" noProof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lang="en-US" altLang="en-US" strike="noStrike" noProof="1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en-US" altLang="en-US" strike="noStrike" noProof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lang="en-US" altLang="en-US" strike="noStrike" noProof="1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en-US" altLang="en-US" strike="noStrike" noProof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lang="en-US" altLang="en-US" strike="noStrike" noProof="1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en-US" altLang="en-US" strike="noStrike" noProof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lang="en-US" altLang="en-US" strike="noStrike" noProof="1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en-US" altLang="en-US" strike="noStrike" noProof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lang="en-US" altLang="en-US" strike="noStrike" noProof="1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en-US" altLang="en-US" strike="noStrike" noProof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lang="en-US" altLang="en-US" strike="noStrike" noProof="1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en-US" altLang="en-US" strike="noStrike" noProof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lang="en-US" altLang="en-US" strike="noStrike" noProof="1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8500" y="2159000"/>
            <a:ext cx="5715000" cy="1382450"/>
          </a:xfrm>
        </p:spPr>
        <p:txBody>
          <a:bodyPr anchor="b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en-US" altLang="en-US" strike="noStrike" noProof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lang="en-US" altLang="en-US" strike="noStrike" noProof="1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en-US" altLang="en-US" strike="noStrike" noProof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lang="en-US" altLang="en-US" strike="noStrike" noProof="1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13673"/>
            <a:ext cx="4681654" cy="1428161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en-US" altLang="en-US" strike="noStrike" noProof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lang="en-US" altLang="en-US" strike="noStrike" noProof="1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en-US" altLang="en-US" strike="noStrike" noProof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lang="en-US" altLang="en-US" strike="noStrike" noProof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en-US" altLang="en-US" strike="noStrike" noProof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lang="en-US" altLang="en-US" strike="noStrike" noProof="1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en-US" altLang="en-US" strike="noStrike" noProof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lang="en-US" altLang="en-US" strike="noStrike" noProof="1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en-US" altLang="en-US" strike="noStrike" noProof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lang="en-US" altLang="en-US" strike="noStrike" noProof="1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en-US" altLang="en-US" strike="noStrike" noProof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lang="en-US" altLang="en-US" strike="noStrike" noProof="1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8500" y="2159000"/>
            <a:ext cx="5715000" cy="1382450"/>
          </a:xfrm>
        </p:spPr>
        <p:txBody>
          <a:bodyPr anchor="b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en-US" altLang="en-US" strike="noStrike" noProof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lang="en-US" altLang="en-US" strike="noStrike" noProof="1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en-US" altLang="en-US" strike="noStrike" noProof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lang="en-US" altLang="en-US" strike="noStrike" noProof="1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13673"/>
            <a:ext cx="4681654" cy="1428161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en-US" altLang="en-US" strike="noStrike" noProof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lang="en-US" altLang="en-US" strike="noStrike" noProof="1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en-US" altLang="en-US" strike="noStrike" noProof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lang="en-US" altLang="en-US" strike="noStrike" noProof="1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3.xml"/><Relationship Id="rId13" Type="http://schemas.openxmlformats.org/officeDocument/2006/relationships/tags" Target="../tags/tag2.xml"/><Relationship Id="rId12" Type="http://schemas.openxmlformats.org/officeDocument/2006/relationships/tags" Target="../tags/tag1.xml"/><Relationship Id="rId11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5" Type="http://schemas.openxmlformats.org/officeDocument/2006/relationships/theme" Target="../theme/theme2.xml"/><Relationship Id="rId14" Type="http://schemas.openxmlformats.org/officeDocument/2006/relationships/tags" Target="../tags/tag6.xml"/><Relationship Id="rId13" Type="http://schemas.openxmlformats.org/officeDocument/2006/relationships/tags" Target="../tags/tag5.xml"/><Relationship Id="rId12" Type="http://schemas.openxmlformats.org/officeDocument/2006/relationships/tags" Target="../tags/tag4.xml"/><Relationship Id="rId11" Type="http://schemas.openxmlformats.org/officeDocument/2006/relationships/image" Target="../media/image1.jpeg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9.xml"/><Relationship Id="rId8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5" Type="http://schemas.openxmlformats.org/officeDocument/2006/relationships/theme" Target="../theme/theme3.xml"/><Relationship Id="rId14" Type="http://schemas.openxmlformats.org/officeDocument/2006/relationships/tags" Target="../tags/tag9.xml"/><Relationship Id="rId13" Type="http://schemas.openxmlformats.org/officeDocument/2006/relationships/tags" Target="../tags/tag8.xml"/><Relationship Id="rId12" Type="http://schemas.openxmlformats.org/officeDocument/2006/relationships/tags" Target="../tags/tag7.xml"/><Relationship Id="rId11" Type="http://schemas.openxmlformats.org/officeDocument/2006/relationships/image" Target="../media/image1.jpeg"/><Relationship Id="rId1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2286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2860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eaLnBrk="1" fontAlgn="auto" hangingPunct="1">
              <a:buFont typeface="Arial" panose="020B0604020202020204" pitchFamily="34" charset="0"/>
              <a:buNone/>
              <a:defRPr sz="1200" noProof="1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eaLnBrk="1" fontAlgn="auto" hangingPunct="1">
              <a:buFont typeface="Arial" panose="020B0604020202020204" pitchFamily="34" charset="0"/>
              <a:buNone/>
              <a:defRPr sz="1200" noProof="1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7F7F7F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 eaLnBrk="1" fontAlgn="base" hangingPunct="1">
              <a:buChar char="•"/>
            </a:pPr>
            <a:fld id="{9A0DB2DC-4C9A-4742-B13C-FB6460FD3503}" type="slidenum">
              <a:rPr lang="en-US" altLang="en-US" strike="noStrike" noProof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lang="en-US" altLang="en-US" strike="noStrike" noProof="1" dirty="0"/>
          </a:p>
        </p:txBody>
      </p:sp>
      <p:sp>
        <p:nvSpPr>
          <p:cNvPr id="2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2286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2860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eaLnBrk="1" fontAlgn="auto" hangingPunct="1">
              <a:buFont typeface="Arial" panose="020B0604020202020204" pitchFamily="34" charset="0"/>
              <a:buNone/>
              <a:defRPr sz="1200" noProof="1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eaLnBrk="1" fontAlgn="auto" hangingPunct="1">
              <a:buFont typeface="Arial" panose="020B0604020202020204" pitchFamily="34" charset="0"/>
              <a:buNone/>
              <a:defRPr sz="1200" noProof="1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7F7F7F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 eaLnBrk="1" fontAlgn="base" hangingPunct="1">
              <a:buChar char="•"/>
            </a:pPr>
            <a:fld id="{9A0DB2DC-4C9A-4742-B13C-FB6460FD3503}" type="slidenum">
              <a:rPr lang="en-US" altLang="en-US" strike="noStrike" noProof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lang="en-US" altLang="en-US" strike="noStrike" noProof="1" dirty="0"/>
          </a:p>
        </p:txBody>
      </p:sp>
      <p:sp>
        <p:nvSpPr>
          <p:cNvPr id="2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4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5" name="文本占位符 2"/>
          <p:cNvSpPr>
            <a:spLocks noGrp="1"/>
          </p:cNvSpPr>
          <p:nvPr>
            <p:ph type="body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2286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2860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eaLnBrk="1" fontAlgn="auto" hangingPunct="1">
              <a:buFont typeface="Arial" panose="020B0604020202020204" pitchFamily="34" charset="0"/>
              <a:buNone/>
              <a:defRPr sz="1200" noProof="1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eaLnBrk="1" fontAlgn="auto" hangingPunct="1">
              <a:buFont typeface="Arial" panose="020B0604020202020204" pitchFamily="34" charset="0"/>
              <a:buNone/>
              <a:defRPr sz="1200" noProof="1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7F7F7F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 eaLnBrk="1" fontAlgn="base" hangingPunct="1">
              <a:buChar char="•"/>
            </a:pPr>
            <a:fld id="{9A0DB2DC-4C9A-4742-B13C-FB6460FD3503}" type="slidenum">
              <a:rPr lang="en-US" altLang="en-US" strike="noStrike" noProof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lang="en-US" altLang="en-US" strike="noStrike" noProof="1" dirty="0"/>
          </a:p>
        </p:txBody>
      </p:sp>
      <p:sp>
        <p:nvSpPr>
          <p:cNvPr id="2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1.xml"/><Relationship Id="rId1" Type="http://schemas.openxmlformats.org/officeDocument/2006/relationships/tags" Target="../tags/tag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tags" Target="../tags/tag20.xml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1.xml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2.xml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3.xml"/><Relationship Id="rId1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4.xml"/><Relationship Id="rId1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5.xml"/><Relationship Id="rId1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26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4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15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7.xml"/><Relationship Id="rId2" Type="http://schemas.openxmlformats.org/officeDocument/2006/relationships/tags" Target="../tags/tag16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17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8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文本框 2"/>
          <p:cNvSpPr txBox="1"/>
          <p:nvPr/>
        </p:nvSpPr>
        <p:spPr>
          <a:xfrm>
            <a:off x="2740025" y="1330325"/>
            <a:ext cx="7018338" cy="32200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5400" b="1" dirty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项目验收填写</a:t>
            </a:r>
            <a:endParaRPr lang="zh-CN" altLang="en-US" sz="5400" b="1" dirty="0">
              <a:solidFill>
                <a:schemeClr val="tx1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algn="ctr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4800" b="1" dirty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操作指南</a:t>
            </a:r>
            <a:endParaRPr lang="zh-CN" altLang="en-US" sz="4800" b="1" dirty="0">
              <a:solidFill>
                <a:schemeClr val="tx1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algn="ctr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网址</a:t>
            </a: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  <a:sym typeface="Wingdings" panose="05000000000000000000" pitchFamily="2" charset="2"/>
              </a:rPr>
              <a:t>（http://sop.gzsi.gov.cn/）</a:t>
            </a:r>
            <a:endParaRPr lang="en-US" altLang="zh-CN" sz="28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algn="ctr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（建议使用</a:t>
            </a:r>
            <a:r>
              <a:rPr lang="en-US" altLang="zh-CN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IE9</a:t>
            </a: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以上、火狐或</a:t>
            </a:r>
            <a:r>
              <a:rPr lang="en-US" altLang="zh-CN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Google</a:t>
            </a: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浏览器）</a:t>
            </a:r>
            <a:endParaRPr lang="zh-CN" altLang="en-US" sz="28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5122" name="TextBox 1"/>
          <p:cNvSpPr txBox="1"/>
          <p:nvPr/>
        </p:nvSpPr>
        <p:spPr>
          <a:xfrm>
            <a:off x="1766888" y="4826000"/>
            <a:ext cx="9144000" cy="39624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 eaLnBrk="0" hangingPunct="0">
              <a:buFont typeface="Arial" panose="020B0604020202020204" pitchFamily="34" charset="0"/>
              <a:buNone/>
            </a:pP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2018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11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465195" y="2967990"/>
            <a:ext cx="4316730" cy="9144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5400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承担单位审核</a:t>
            </a:r>
            <a:endParaRPr lang="zh-CN" altLang="en-US" sz="4400" b="1" dirty="0">
              <a:latin typeface="微软雅黑" panose="020B0503020204020204" pitchFamily="34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内容占位符 2"/>
          <p:cNvSpPr>
            <a:spLocks noGrp="1"/>
          </p:cNvSpPr>
          <p:nvPr/>
        </p:nvSpPr>
        <p:spPr>
          <a:xfrm>
            <a:off x="205105" y="167005"/>
            <a:ext cx="6497320" cy="56642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承担单位审核</a:t>
            </a:r>
            <a:endParaRPr lang="zh-CN" altLang="en-US" sz="36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pic>
        <p:nvPicPr>
          <p:cNvPr id="18434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010" y="1249680"/>
            <a:ext cx="12031980" cy="44919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586105" y="657225"/>
            <a:ext cx="4558030" cy="518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marR="0" algn="l" defTabSz="914400" eaLnBrk="0" hangingPunct="0">
              <a:buNone/>
            </a:pPr>
            <a:r>
              <a:rPr kumimoji="0" lang="zh-CN" altLang="en-US" sz="2800" b="1" kern="1200" cap="none" spc="0" normalizeH="0" baseline="0" noProof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  <a:sym typeface="+mn-ea"/>
              </a:rPr>
              <a:t>单位管理员登录</a:t>
            </a:r>
            <a:endParaRPr kumimoji="0" lang="zh-CN" altLang="en-US" sz="2800" b="1" kern="1200" cap="none" spc="0" normalizeH="0" baseline="0" noProof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_GB2312" panose="02010609030101010101" pitchFamily="49" charset="-122"/>
              <a:ea typeface="楷体_GB2312" panose="02010609030101010101" pitchFamily="49" charset="-122"/>
              <a:cs typeface="+mn-cs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9" name="文本框 2"/>
          <p:cNvSpPr txBox="1"/>
          <p:nvPr/>
        </p:nvSpPr>
        <p:spPr>
          <a:xfrm>
            <a:off x="3061970" y="6211570"/>
            <a:ext cx="65722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点击审核进去项目审核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验收申请</a:t>
            </a:r>
            <a:r>
              <a:rPr lang="zh-CN" altLang="en-US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界面</a:t>
            </a:r>
            <a:endParaRPr lang="zh-CN" altLang="en-US" sz="2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2050" y="983615"/>
            <a:ext cx="10226040" cy="4752340"/>
          </a:xfrm>
          <a:prstGeom prst="rect">
            <a:avLst/>
          </a:prstGeom>
        </p:spPr>
      </p:pic>
      <p:sp>
        <p:nvSpPr>
          <p:cNvPr id="18433" name="内容占位符 2"/>
          <p:cNvSpPr>
            <a:spLocks noGrp="1"/>
          </p:cNvSpPr>
          <p:nvPr/>
        </p:nvSpPr>
        <p:spPr>
          <a:xfrm>
            <a:off x="205105" y="90805"/>
            <a:ext cx="6392545" cy="56642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承担单位审核</a:t>
            </a:r>
            <a:endParaRPr lang="zh-CN" altLang="en-US" sz="36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86105" y="574040"/>
            <a:ext cx="241109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marR="0" algn="l" defTabSz="914400" eaLnBrk="0" hangingPunct="0">
              <a:buNone/>
            </a:pPr>
            <a:r>
              <a:rPr kumimoji="0" lang="zh-CN" altLang="en-US" sz="2800" b="1" kern="1200" cap="none" spc="0" normalizeH="0" baseline="0" noProof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  <a:sym typeface="+mn-ea"/>
              </a:rPr>
              <a:t>登录首页</a:t>
            </a:r>
            <a:endParaRPr kumimoji="0" lang="zh-CN" altLang="en-US" sz="2800" b="1" kern="1200" cap="none" spc="0" normalizeH="0" baseline="0" noProof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_GB2312" panose="02010609030101010101" pitchFamily="49" charset="-122"/>
              <a:ea typeface="楷体_GB2312" panose="02010609030101010101" pitchFamily="49" charset="-122"/>
              <a:cs typeface="+mn-cs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713740" y="580390"/>
            <a:ext cx="5269230" cy="518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marR="0" algn="l" defTabSz="914400" eaLnBrk="0" hangingPunct="0">
              <a:buNone/>
            </a:pPr>
            <a:r>
              <a:rPr kumimoji="0" lang="zh-CN" altLang="en-US" sz="2800" b="1" kern="1200" cap="none" spc="0" normalizeH="0" baseline="0" noProof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  <a:sym typeface="+mn-ea"/>
              </a:rPr>
              <a:t>单位管理员审核验收申请</a:t>
            </a:r>
            <a:endParaRPr kumimoji="0" lang="zh-CN" altLang="en-US" sz="2800" b="1" kern="1200" cap="none" spc="0" normalizeH="0" baseline="0" noProof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_GB2312" panose="02010609030101010101" pitchFamily="49" charset="-122"/>
              <a:ea typeface="楷体_GB2312" panose="02010609030101010101" pitchFamily="49" charset="-122"/>
              <a:cs typeface="+mn-cs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4545" y="1102360"/>
            <a:ext cx="10483215" cy="5060950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/>
        </p:nvSpPr>
        <p:spPr>
          <a:xfrm>
            <a:off x="120650" y="16510"/>
            <a:ext cx="7203440" cy="56642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承担单位审核</a:t>
            </a:r>
            <a:endParaRPr lang="zh-CN" altLang="en-US" sz="36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7" name="文本框 2"/>
          <p:cNvSpPr txBox="1"/>
          <p:nvPr/>
        </p:nvSpPr>
        <p:spPr>
          <a:xfrm>
            <a:off x="2271395" y="5859145"/>
            <a:ext cx="692404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1、输入审核意见；</a:t>
            </a:r>
            <a:endParaRPr lang="zh-CN" altLang="en-US" sz="2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zh-CN" altLang="en-US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2、审核通过，退回修改，返回则关闭页面。</a:t>
            </a:r>
            <a:endParaRPr lang="zh-CN" altLang="en-US" sz="2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3445" y="1021715"/>
            <a:ext cx="7647940" cy="426910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21665" y="607695"/>
            <a:ext cx="4558029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marR="0" algn="l" defTabSz="914400" eaLnBrk="0" hangingPunct="0">
              <a:buNone/>
            </a:pPr>
            <a:r>
              <a:rPr kumimoji="0" lang="zh-CN" altLang="en-US" sz="2800" b="1" kern="1200" cap="none" spc="0" normalizeH="0" baseline="0" noProof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  <a:sym typeface="+mn-ea"/>
              </a:rPr>
              <a:t>验收书审核界面</a:t>
            </a:r>
            <a:endParaRPr kumimoji="0" lang="zh-CN" altLang="en-US" sz="2800" b="1" kern="1200" cap="none" spc="0" normalizeH="0" baseline="0" noProof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_GB2312" panose="02010609030101010101" pitchFamily="49" charset="-122"/>
              <a:ea typeface="楷体_GB2312" panose="02010609030101010101" pitchFamily="49" charset="-122"/>
              <a:cs typeface="+mn-cs"/>
              <a:sym typeface="+mn-ea"/>
            </a:endParaRPr>
          </a:p>
        </p:txBody>
      </p:sp>
      <p:sp>
        <p:nvSpPr>
          <p:cNvPr id="4" name="内容占位符 2"/>
          <p:cNvSpPr>
            <a:spLocks noGrp="1"/>
          </p:cNvSpPr>
          <p:nvPr/>
        </p:nvSpPr>
        <p:spPr>
          <a:xfrm>
            <a:off x="180340" y="41275"/>
            <a:ext cx="7203440" cy="56642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承担单位审核</a:t>
            </a:r>
            <a:endParaRPr lang="zh-CN" altLang="en-US" sz="36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8090" y="988060"/>
            <a:ext cx="9961245" cy="46355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39750" y="518795"/>
            <a:ext cx="455803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marR="0" algn="l" defTabSz="914400" eaLnBrk="0" hangingPunct="0">
              <a:buNone/>
            </a:pPr>
            <a:r>
              <a:rPr kumimoji="0" lang="zh-CN" altLang="en-US" sz="2800" b="1" kern="1200" cap="none" spc="0" normalizeH="0" baseline="0" noProof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  <a:sym typeface="+mn-ea"/>
              </a:rPr>
              <a:t>查看验收申请书界面</a:t>
            </a:r>
            <a:endParaRPr kumimoji="0" lang="zh-CN" altLang="en-US" sz="2800" b="1" kern="1200" cap="none" spc="0" normalizeH="0" baseline="0" noProof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_GB2312" panose="02010609030101010101" pitchFamily="49" charset="-122"/>
              <a:ea typeface="楷体_GB2312" panose="02010609030101010101" pitchFamily="49" charset="-122"/>
              <a:cs typeface="+mn-cs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/>
        </p:nvSpPr>
        <p:spPr>
          <a:xfrm>
            <a:off x="180340" y="41275"/>
            <a:ext cx="7203440" cy="56642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承担单位审核</a:t>
            </a:r>
            <a:endParaRPr lang="zh-CN" altLang="en-US" sz="36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5" name="文本框 2"/>
          <p:cNvSpPr txBox="1"/>
          <p:nvPr/>
        </p:nvSpPr>
        <p:spPr>
          <a:xfrm>
            <a:off x="2322195" y="6307455"/>
            <a:ext cx="701421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验收申请书审核后，可以查询办理进度。</a:t>
            </a:r>
            <a:endParaRPr lang="zh-CN" altLang="en-US" sz="2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标题 1"/>
          <p:cNvSpPr>
            <a:spLocks noGrp="1"/>
          </p:cNvSpPr>
          <p:nvPr/>
        </p:nvSpPr>
        <p:spPr>
          <a:xfrm>
            <a:off x="61913" y="28575"/>
            <a:ext cx="8229600" cy="8286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marL="571500" indent="-571500">
              <a:buFont typeface="Wingdings" panose="05000000000000000000" pitchFamily="2" charset="2"/>
              <a:buChar char="u"/>
            </a:pPr>
            <a:r>
              <a:rPr lang="zh-CN" altLang="en-US" sz="36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常见问题</a:t>
            </a:r>
            <a:endParaRPr lang="zh-CN" altLang="en-US" sz="36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22530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0030" y="1144270"/>
            <a:ext cx="11458575" cy="45694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1" name="文本框 2"/>
          <p:cNvSpPr txBox="1"/>
          <p:nvPr/>
        </p:nvSpPr>
        <p:spPr>
          <a:xfrm>
            <a:off x="720090" y="6174740"/>
            <a:ext cx="1049845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如有问题，可点击咨询界面的智能客服或者打技术支持电话：400-161-6289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内容占位符 2"/>
          <p:cNvSpPr>
            <a:spLocks noGrp="1"/>
          </p:cNvSpPr>
          <p:nvPr/>
        </p:nvSpPr>
        <p:spPr>
          <a:xfrm>
            <a:off x="125730" y="60325"/>
            <a:ext cx="11655425" cy="197231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由于兼容性问题，推荐使用火狐、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google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IE9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以上的浏览器，不建议使用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qq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、猎豹等非主流的浏览器。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特别提示：注意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IE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360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、火狐、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google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等浏览器现已设置了拦截弹出框，如果点击进入审核没有反应，一般是浏览器拦截了弹出框。在浏览器地址栏上有提示，点击允许即可。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2355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413" y="2165350"/>
            <a:ext cx="11269662" cy="2525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5" name="图片 4" descr="XREUC2CETHVU_X9R3SY752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975" y="4237038"/>
            <a:ext cx="7224713" cy="2459037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787525" y="599440"/>
            <a:ext cx="8616950" cy="45764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0" lang="zh-CN" altLang="en-US" sz="5400" b="1" kern="1200" cap="none" spc="0" normalizeH="0" baseline="0" noProof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  <a:sym typeface="+mn-ea"/>
              </a:rPr>
              <a:t>简要提纲</a:t>
            </a:r>
            <a:endParaRPr kumimoji="0" lang="zh-CN" altLang="en-US" sz="5400" b="1" kern="1200" cap="none" spc="0" normalizeH="0" baseline="0" noProof="1">
              <a:solidFill>
                <a:schemeClr val="tx1"/>
              </a:solidFill>
              <a:latin typeface="楷体_GB2312" panose="02010609030101010101" pitchFamily="49" charset="-122"/>
              <a:ea typeface="楷体_GB2312" panose="02010609030101010101" pitchFamily="49" charset="-122"/>
              <a:cs typeface="+mn-cs"/>
              <a:sym typeface="+mn-ea"/>
            </a:endParaRPr>
          </a:p>
          <a:p>
            <a:pPr marR="0" algn="ctr" defTabSz="914400">
              <a:spcBef>
                <a:spcPct val="20000"/>
              </a:spcBef>
              <a:buClrTx/>
              <a:buSzTx/>
              <a:buFontTx/>
              <a:buNone/>
              <a:defRPr/>
            </a:pPr>
            <a:endParaRPr kumimoji="0" lang="zh-CN" altLang="en-US" sz="5400" b="1" kern="1200" cap="none" spc="0" normalizeH="0" baseline="0" noProof="1">
              <a:solidFill>
                <a:schemeClr val="tx1"/>
              </a:solidFill>
              <a:latin typeface="楷体_GB2312" panose="02010609030101010101" pitchFamily="49" charset="-122"/>
              <a:ea typeface="楷体_GB2312" panose="02010609030101010101" pitchFamily="49" charset="-122"/>
              <a:cs typeface="+mn-cs"/>
              <a:sym typeface="+mn-ea"/>
            </a:endParaRPr>
          </a:p>
          <a:p>
            <a:pPr marL="342900" marR="0" indent="-342900" defTabSz="914400"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kumimoji="0" lang="zh-CN" altLang="en-US" sz="3600" b="1" kern="1200" cap="none" spc="0" normalizeH="0" baseline="0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结题验收流程</a:t>
            </a:r>
            <a:endParaRPr kumimoji="0" lang="zh-CN" altLang="en-US" sz="3600" b="1" kern="1200" cap="none" spc="0" normalizeH="0" baseline="0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  <a:sym typeface="+mn-ea"/>
            </a:endParaRPr>
          </a:p>
          <a:p>
            <a:pPr marL="342900" marR="0" indent="-342900" defTabSz="914400"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kumimoji="0" lang="zh-CN" altLang="en-US" sz="3600" b="1" kern="1200" cap="none" spc="0" normalizeH="0" baseline="0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填写验收申请</a:t>
            </a:r>
            <a:endParaRPr kumimoji="0" lang="zh-CN" altLang="en-US" sz="3600" b="1" kern="1200" cap="none" spc="0" normalizeH="0" baseline="0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  <a:sym typeface="+mn-ea"/>
            </a:endParaRPr>
          </a:p>
          <a:p>
            <a:pPr marL="342900" marR="0" indent="-342900" defTabSz="914400"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kumimoji="0" lang="zh-CN" altLang="en-US" sz="3600" b="1" kern="1200" cap="none" spc="0" normalizeH="0" baseline="0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承担单位审核</a:t>
            </a:r>
            <a:endParaRPr kumimoji="0" lang="zh-CN" altLang="en-US" sz="3600" b="1" kern="1200" cap="none" spc="0" normalizeH="0" baseline="0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  <a:sym typeface="+mn-ea"/>
            </a:endParaRPr>
          </a:p>
          <a:p>
            <a:pPr marL="342900" marR="0" indent="-342900" defTabSz="914400"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kumimoji="0" lang="zh-CN" altLang="en-US" sz="3600" b="1" kern="1200" cap="none" spc="0" normalizeH="0" baseline="0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常见问题</a:t>
            </a:r>
            <a:endParaRPr kumimoji="0" lang="zh-CN" altLang="en-US" sz="3600" b="1" kern="1200" cap="none" spc="0" normalizeH="0" baseline="0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文本框 1"/>
          <p:cNvSpPr txBox="1"/>
          <p:nvPr/>
        </p:nvSpPr>
        <p:spPr>
          <a:xfrm>
            <a:off x="554038" y="212725"/>
            <a:ext cx="3509010" cy="6400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marL="571500" indent="-571500" algn="l">
              <a:buFont typeface="Wingdings" panose="05000000000000000000" pitchFamily="2" charset="2"/>
              <a:buChar char="u"/>
            </a:pP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结题验收流程</a:t>
            </a:r>
            <a:endParaRPr lang="zh-CN" altLang="en-US" sz="36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93022" y="1488426"/>
            <a:ext cx="1387475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1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项目负责人申请验收</a:t>
            </a:r>
            <a:endParaRPr kumimoji="0" lang="zh-CN" altLang="en-US" sz="1800" b="1" i="0" u="none" strike="noStrike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+mn-ea"/>
            </a:endParaRPr>
          </a:p>
        </p:txBody>
      </p:sp>
      <p:cxnSp>
        <p:nvCxnSpPr>
          <p:cNvPr id="11" name="直接箭头连接符 10"/>
          <p:cNvCxnSpPr>
            <a:stCxn id="5" idx="3"/>
            <a:endCxn id="7" idx="1"/>
          </p:cNvCxnSpPr>
          <p:nvPr/>
        </p:nvCxnSpPr>
        <p:spPr>
          <a:xfrm flipV="1">
            <a:off x="2479993" y="1944688"/>
            <a:ext cx="687070" cy="635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直接箭头连接符 11"/>
          <p:cNvCxnSpPr>
            <a:stCxn id="5" idx="3"/>
            <a:endCxn id="7" idx="1"/>
          </p:cNvCxnSpPr>
          <p:nvPr/>
        </p:nvCxnSpPr>
        <p:spPr>
          <a:xfrm flipV="1">
            <a:off x="2479993" y="1944688"/>
            <a:ext cx="687070" cy="635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直接箭头连接符 12"/>
          <p:cNvCxnSpPr>
            <a:stCxn id="5" idx="3"/>
            <a:endCxn id="7" idx="1"/>
          </p:cNvCxnSpPr>
          <p:nvPr/>
        </p:nvCxnSpPr>
        <p:spPr>
          <a:xfrm flipV="1">
            <a:off x="2479993" y="1944688"/>
            <a:ext cx="687070" cy="635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198" name="文本框 14"/>
          <p:cNvSpPr txBox="1"/>
          <p:nvPr/>
        </p:nvSpPr>
        <p:spPr>
          <a:xfrm>
            <a:off x="1157923" y="3709988"/>
            <a:ext cx="9875837" cy="30784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业务说明：</a:t>
            </a:r>
            <a:endParaRPr lang="en-US" altLang="zh-CN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1</a:t>
            </a:r>
            <a:r>
              <a:rPr lang="zh-CN" altLang="en-US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、项目负责人登录，可以申请项目验收，填写好验收资料后，提交进行审核。</a:t>
            </a:r>
            <a:endParaRPr lang="zh-CN" altLang="en-US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2</a:t>
            </a:r>
            <a:r>
              <a:rPr lang="zh-CN" altLang="en-US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、项目承担单位审核。</a:t>
            </a:r>
            <a:endParaRPr lang="zh-CN" altLang="en-US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3</a:t>
            </a:r>
            <a:r>
              <a:rPr lang="zh-CN" altLang="en-US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、项目组织单位审核。</a:t>
            </a:r>
            <a:endParaRPr lang="en-US" altLang="zh-CN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4</a:t>
            </a:r>
            <a:r>
              <a:rPr lang="zh-CN" altLang="en-US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、项目责任处室审核。</a:t>
            </a:r>
            <a:endParaRPr lang="en-US" altLang="zh-CN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5</a:t>
            </a:r>
            <a:r>
              <a:rPr lang="zh-CN" altLang="en-US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、项目责任处室反馈验收结果。</a:t>
            </a:r>
            <a:endParaRPr lang="zh-CN" altLang="en-US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cxnSp>
        <p:nvCxnSpPr>
          <p:cNvPr id="2" name="直接箭头连接符 1"/>
          <p:cNvCxnSpPr>
            <a:stCxn id="5" idx="3"/>
            <a:endCxn id="7" idx="1"/>
          </p:cNvCxnSpPr>
          <p:nvPr/>
        </p:nvCxnSpPr>
        <p:spPr>
          <a:xfrm flipV="1">
            <a:off x="2479993" y="1944688"/>
            <a:ext cx="687070" cy="635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" name="矩形 21"/>
          <p:cNvSpPr/>
          <p:nvPr/>
        </p:nvSpPr>
        <p:spPr>
          <a:xfrm>
            <a:off x="6924038" y="1485617"/>
            <a:ext cx="1387475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1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责任业务处</a:t>
            </a:r>
            <a:endParaRPr kumimoji="0" lang="zh-CN" altLang="en-US" sz="1800" b="1" i="0" u="none" strike="noStrike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1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室审核</a:t>
            </a:r>
            <a:endParaRPr kumimoji="0" lang="zh-CN" altLang="en-US" sz="1800" b="1" i="0" u="none" strike="noStrike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+mn-ea"/>
            </a:endParaRPr>
          </a:p>
        </p:txBody>
      </p:sp>
      <p:cxnSp>
        <p:nvCxnSpPr>
          <p:cNvPr id="33" name="直接箭头连接符 32"/>
          <p:cNvCxnSpPr>
            <a:stCxn id="22" idx="3"/>
            <a:endCxn id="37" idx="1"/>
          </p:cNvCxnSpPr>
          <p:nvPr/>
        </p:nvCxnSpPr>
        <p:spPr>
          <a:xfrm>
            <a:off x="8311515" y="1942783"/>
            <a:ext cx="535305" cy="2540"/>
          </a:xfrm>
          <a:prstGeom prst="straightConnector1">
            <a:avLst/>
          </a:prstGeom>
          <a:ln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7" name="矩形 36"/>
          <p:cNvSpPr/>
          <p:nvPr/>
        </p:nvSpPr>
        <p:spPr>
          <a:xfrm>
            <a:off x="8846820" y="1488440"/>
            <a:ext cx="1683385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1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反馈验收结果</a:t>
            </a:r>
            <a:endParaRPr kumimoji="0" lang="zh-CN" altLang="en-US" sz="1800" b="1" i="0" u="none" strike="noStrike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279390" y="1480185"/>
            <a:ext cx="125984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1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组织单位审核</a:t>
            </a:r>
            <a:r>
              <a:rPr kumimoji="0" lang="en-US" altLang="zh-CN" sz="1800" b="1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/</a:t>
            </a:r>
            <a:r>
              <a:rPr kumimoji="0" lang="zh-CN" altLang="en-US" sz="1800" b="1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验收</a:t>
            </a:r>
            <a:endParaRPr kumimoji="0" lang="zh-CN" altLang="en-US" sz="1800" b="1" i="0" u="none" strike="noStrike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167380" y="1487805"/>
            <a:ext cx="1456055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1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单位管理员</a:t>
            </a:r>
            <a:endParaRPr kumimoji="0" lang="zh-CN" altLang="en-US" sz="1800" b="1" i="0" u="none" strike="noStrike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1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审核</a:t>
            </a:r>
            <a:endParaRPr kumimoji="0" lang="zh-CN" altLang="en-US" sz="1800" b="1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cxnSp>
        <p:nvCxnSpPr>
          <p:cNvPr id="4" name="直接箭头连接符 3"/>
          <p:cNvCxnSpPr>
            <a:stCxn id="7" idx="3"/>
            <a:endCxn id="10" idx="1"/>
          </p:cNvCxnSpPr>
          <p:nvPr/>
        </p:nvCxnSpPr>
        <p:spPr>
          <a:xfrm flipV="1">
            <a:off x="4623435" y="1937385"/>
            <a:ext cx="655955" cy="762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" name="直接箭头连接符 7"/>
          <p:cNvCxnSpPr>
            <a:stCxn id="10" idx="3"/>
            <a:endCxn id="22" idx="1"/>
          </p:cNvCxnSpPr>
          <p:nvPr/>
        </p:nvCxnSpPr>
        <p:spPr>
          <a:xfrm>
            <a:off x="6539230" y="1937385"/>
            <a:ext cx="384810" cy="5715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标题 1"/>
          <p:cNvSpPr>
            <a:spLocks noGrp="1"/>
          </p:cNvSpPr>
          <p:nvPr/>
        </p:nvSpPr>
        <p:spPr>
          <a:xfrm>
            <a:off x="2836545" y="2310130"/>
            <a:ext cx="6357620" cy="151320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>
              <a:buFont typeface="Wingdings" panose="05000000000000000000" pitchFamily="2" charset="2"/>
            </a:pPr>
            <a:r>
              <a:rPr lang="zh-CN" altLang="en-US" sz="5400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填写验收申请</a:t>
            </a:r>
            <a:endParaRPr lang="zh-CN" altLang="en-US" sz="5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内容占位符 2"/>
          <p:cNvSpPr>
            <a:spLocks noGrp="1"/>
          </p:cNvSpPr>
          <p:nvPr/>
        </p:nvSpPr>
        <p:spPr>
          <a:xfrm>
            <a:off x="821690" y="876300"/>
            <a:ext cx="4009390" cy="49720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>
              <a:spcBef>
                <a:spcPct val="20000"/>
              </a:spcBef>
              <a:buFont typeface="Wingdings" panose="05000000000000000000" pitchFamily="2" charset="2"/>
            </a:pPr>
            <a:r>
              <a:rPr lang="zh-CN" altLang="en-US" sz="2800" b="1" dirty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项目负责人登录</a:t>
            </a:r>
            <a:endParaRPr lang="zh-CN" altLang="zh-CN" sz="2800" b="1" dirty="0">
              <a:solidFill>
                <a:schemeClr val="tx1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pic>
        <p:nvPicPr>
          <p:cNvPr id="9219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645285"/>
            <a:ext cx="12192000" cy="4551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3" name="文本框 1"/>
          <p:cNvSpPr txBox="1"/>
          <p:nvPr/>
        </p:nvSpPr>
        <p:spPr>
          <a:xfrm>
            <a:off x="349568" y="177165"/>
            <a:ext cx="3509010" cy="6400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marL="571500" indent="-571500" algn="l">
              <a:buFont typeface="Wingdings" panose="05000000000000000000" pitchFamily="2" charset="2"/>
              <a:buChar char="u"/>
            </a:pP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填写验收申请</a:t>
            </a:r>
            <a:endParaRPr lang="zh-CN" altLang="en-US" sz="36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文本框 2"/>
          <p:cNvSpPr txBox="1"/>
          <p:nvPr/>
        </p:nvSpPr>
        <p:spPr>
          <a:xfrm>
            <a:off x="2414270" y="6311265"/>
            <a:ext cx="68884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点击【填写验收申请】进入项目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填写验收申请</a:t>
            </a:r>
            <a:r>
              <a:rPr lang="zh-CN" altLang="en-US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界面</a:t>
            </a:r>
            <a:endParaRPr lang="zh-CN" altLang="en-US" sz="2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5270" y="1261745"/>
            <a:ext cx="11514455" cy="4880610"/>
          </a:xfrm>
          <a:prstGeom prst="rect">
            <a:avLst/>
          </a:prstGeom>
        </p:spPr>
      </p:pic>
      <p:sp>
        <p:nvSpPr>
          <p:cNvPr id="8193" name="文本框 1"/>
          <p:cNvSpPr txBox="1"/>
          <p:nvPr/>
        </p:nvSpPr>
        <p:spPr>
          <a:xfrm>
            <a:off x="98743" y="18415"/>
            <a:ext cx="3509010" cy="6400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marL="571500" indent="-571500" algn="l">
              <a:buFont typeface="Wingdings" panose="05000000000000000000" pitchFamily="2" charset="2"/>
              <a:buChar char="u"/>
            </a:pP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填写验收申请</a:t>
            </a:r>
            <a:endParaRPr lang="zh-CN" altLang="en-US" sz="36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9218" name="内容占位符 2"/>
          <p:cNvSpPr>
            <a:spLocks noGrp="1"/>
          </p:cNvSpPr>
          <p:nvPr/>
        </p:nvSpPr>
        <p:spPr>
          <a:xfrm>
            <a:off x="648335" y="658495"/>
            <a:ext cx="3814445" cy="49720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>
              <a:spcBef>
                <a:spcPct val="20000"/>
              </a:spcBef>
              <a:buFont typeface="Wingdings" panose="05000000000000000000" pitchFamily="2" charset="2"/>
            </a:pPr>
            <a:r>
              <a:rPr lang="zh-CN" altLang="zh-CN" sz="2800" b="1" dirty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登录首页</a:t>
            </a:r>
            <a:endParaRPr lang="zh-CN" altLang="zh-CN" sz="2800" b="1" dirty="0">
              <a:solidFill>
                <a:schemeClr val="tx1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文本框 3"/>
          <p:cNvSpPr txBox="1"/>
          <p:nvPr/>
        </p:nvSpPr>
        <p:spPr>
          <a:xfrm>
            <a:off x="2575243" y="6320473"/>
            <a:ext cx="59740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>
              <a:buFont typeface="Arial" panose="020B0604020202020204" pitchFamily="34" charset="0"/>
              <a:buNone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点击【申请验收】进入填写验收申请书界面</a:t>
            </a:r>
            <a:endParaRPr lang="zh-CN" altLang="en-US" sz="2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7020" y="1245870"/>
            <a:ext cx="11457940" cy="5074920"/>
          </a:xfrm>
          <a:prstGeom prst="rect">
            <a:avLst/>
          </a:prstGeom>
        </p:spPr>
      </p:pic>
      <p:sp>
        <p:nvSpPr>
          <p:cNvPr id="8193" name="文本框 1"/>
          <p:cNvSpPr txBox="1"/>
          <p:nvPr/>
        </p:nvSpPr>
        <p:spPr>
          <a:xfrm>
            <a:off x="349568" y="8255"/>
            <a:ext cx="3509010" cy="6400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marL="571500" indent="-571500" algn="l">
              <a:buFont typeface="Wingdings" panose="05000000000000000000" pitchFamily="2" charset="2"/>
              <a:buChar char="u"/>
            </a:pP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填写验收申请</a:t>
            </a:r>
            <a:endParaRPr lang="zh-CN" altLang="en-US" sz="36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9218" name="内容占位符 2"/>
          <p:cNvSpPr>
            <a:spLocks noGrp="1"/>
          </p:cNvSpPr>
          <p:nvPr/>
        </p:nvSpPr>
        <p:spPr>
          <a:xfrm>
            <a:off x="719455" y="558800"/>
            <a:ext cx="4690110" cy="49720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>
              <a:spcBef>
                <a:spcPct val="20000"/>
              </a:spcBef>
              <a:buFont typeface="Wingdings" panose="05000000000000000000" pitchFamily="2" charset="2"/>
            </a:pPr>
            <a:r>
              <a:rPr lang="zh-CN" altLang="zh-CN" sz="2800" b="1" dirty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项目负责人填写验收申请</a:t>
            </a:r>
            <a:endParaRPr lang="zh-CN" altLang="zh-CN" sz="2800" b="1" dirty="0">
              <a:solidFill>
                <a:schemeClr val="tx1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636905" y="561340"/>
            <a:ext cx="455803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marR="0" defTabSz="914400" eaLnBrk="0" hangingPunct="0">
              <a:buNone/>
            </a:pPr>
            <a:r>
              <a:rPr kumimoji="0" lang="zh-CN" altLang="en-US" sz="2800" b="1" kern="1200" cap="none" spc="0" normalizeH="0" baseline="0" noProof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  <a:sym typeface="+mn-ea"/>
              </a:rPr>
              <a:t>填写验收申请书界面</a:t>
            </a:r>
            <a:endParaRPr kumimoji="0" lang="zh-CN" altLang="en-US" sz="2800" b="1" kern="1200" cap="none" spc="0" normalizeH="0" baseline="0" noProof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_GB2312" panose="02010609030101010101" pitchFamily="49" charset="-122"/>
              <a:ea typeface="楷体_GB2312" panose="02010609030101010101" pitchFamily="49" charset="-122"/>
              <a:cs typeface="+mn-cs"/>
              <a:sym typeface="+mn-ea"/>
            </a:endParaRPr>
          </a:p>
        </p:txBody>
      </p:sp>
      <p:sp>
        <p:nvSpPr>
          <p:cNvPr id="14338" name="文本框 2"/>
          <p:cNvSpPr txBox="1"/>
          <p:nvPr/>
        </p:nvSpPr>
        <p:spPr>
          <a:xfrm>
            <a:off x="2101850" y="6228715"/>
            <a:ext cx="77628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zh-CN" altLang="en-US" sz="24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具备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  <a:sym typeface="+mn-ea"/>
              </a:rPr>
              <a:t>【填写检查】【</a:t>
            </a:r>
            <a:r>
              <a:rPr lang="zh-CN" altLang="en-US" sz="24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保存】</a:t>
            </a:r>
            <a:r>
              <a:rPr lang="zh-CN" altLang="en-US" sz="24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  <a:sym typeface="+mn-ea"/>
              </a:rPr>
              <a:t>【提交】功能</a:t>
            </a:r>
            <a:endParaRPr lang="zh-CN" altLang="en-US" sz="240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6905" y="1198880"/>
            <a:ext cx="10941685" cy="4459605"/>
          </a:xfrm>
          <a:prstGeom prst="rect">
            <a:avLst/>
          </a:prstGeom>
        </p:spPr>
      </p:pic>
      <p:sp>
        <p:nvSpPr>
          <p:cNvPr id="3" name="文本框 1"/>
          <p:cNvSpPr txBox="1"/>
          <p:nvPr/>
        </p:nvSpPr>
        <p:spPr>
          <a:xfrm>
            <a:off x="349568" y="8255"/>
            <a:ext cx="3509010" cy="6400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marL="571500" indent="-571500" algn="l">
              <a:buFont typeface="Wingdings" panose="05000000000000000000" pitchFamily="2" charset="2"/>
              <a:buChar char="u"/>
            </a:pP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填写验收申请</a:t>
            </a:r>
            <a:endParaRPr lang="zh-CN" altLang="en-US" sz="36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文本框 2"/>
          <p:cNvSpPr txBox="1"/>
          <p:nvPr/>
        </p:nvSpPr>
        <p:spPr>
          <a:xfrm>
            <a:off x="2322195" y="6307455"/>
            <a:ext cx="701421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验收申请书提交后，可以查询办理进度。</a:t>
            </a:r>
            <a:endParaRPr lang="zh-CN" altLang="en-US" sz="2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2630" y="1035050"/>
            <a:ext cx="10520680" cy="489521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30860" y="577850"/>
            <a:ext cx="4558030" cy="518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marR="0" defTabSz="914400" eaLnBrk="0" hangingPunct="0">
              <a:buNone/>
            </a:pPr>
            <a:r>
              <a:rPr kumimoji="0" lang="zh-CN" altLang="en-US" sz="2800" b="1" kern="1200" cap="none" spc="0" normalizeH="0" baseline="0" noProof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  <a:sym typeface="+mn-ea"/>
              </a:rPr>
              <a:t>查询验收申请书</a:t>
            </a:r>
            <a:endParaRPr kumimoji="0" lang="zh-CN" altLang="en-US" sz="2800" b="1" kern="1200" cap="none" spc="0" normalizeH="0" baseline="0" noProof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_GB2312" panose="02010609030101010101" pitchFamily="49" charset="-122"/>
              <a:ea typeface="楷体_GB2312" panose="02010609030101010101" pitchFamily="49" charset="-122"/>
              <a:cs typeface="+mn-cs"/>
              <a:sym typeface="+mn-ea"/>
            </a:endParaRPr>
          </a:p>
        </p:txBody>
      </p:sp>
      <p:sp>
        <p:nvSpPr>
          <p:cNvPr id="5" name="文本框 1"/>
          <p:cNvSpPr txBox="1"/>
          <p:nvPr/>
        </p:nvSpPr>
        <p:spPr>
          <a:xfrm>
            <a:off x="349568" y="8255"/>
            <a:ext cx="3509010" cy="6400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marL="571500" indent="-571500" algn="l">
              <a:buFont typeface="Wingdings" panose="05000000000000000000" pitchFamily="2" charset="2"/>
              <a:buChar char="u"/>
            </a:pP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填写验收申请</a:t>
            </a:r>
            <a:endParaRPr lang="zh-CN" altLang="en-US" sz="36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10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3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"/>
</p:tagLst>
</file>

<file path=ppt/tags/tag4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5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6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"/>
</p:tagLst>
</file>

<file path=ppt/tags/tag7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8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9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693</Words>
  <Application>WPS 演示</Application>
  <PresentationFormat>自定义</PresentationFormat>
  <Paragraphs>101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17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黑体</vt:lpstr>
      <vt:lpstr>Calibri</vt:lpstr>
      <vt:lpstr>楷体_GB2312</vt:lpstr>
      <vt:lpstr>新宋体</vt:lpstr>
      <vt:lpstr>Arial Unicode MS</vt:lpstr>
      <vt:lpstr>Office 主题</vt:lpstr>
      <vt:lpstr>1_Office 主题</vt:lpstr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Mr-LIU</cp:lastModifiedBy>
  <cp:revision>113</cp:revision>
  <dcterms:created xsi:type="dcterms:W3CDTF">2018-03-01T02:03:00Z</dcterms:created>
  <dcterms:modified xsi:type="dcterms:W3CDTF">2018-12-26T11:34:56Z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2052-11.1.0.7983</vt:lpwstr>
  </property>
</Properties>
</file>